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Relationship Id="rId49" Type="http://schemas.openxmlformats.org/officeDocument/2006/relationships/slide" Target="slides/slide43.xml"/><Relationship Id="rId50" Type="http://schemas.openxmlformats.org/officeDocument/2006/relationships/slide" Target="slides/slide44.xml"/><Relationship Id="rId51" Type="http://schemas.openxmlformats.org/officeDocument/2006/relationships/slide" Target="slides/slide45.xml"/><Relationship Id="rId52" Type="http://schemas.openxmlformats.org/officeDocument/2006/relationships/slide" Target="slides/slide46.xml"/><Relationship Id="rId53" Type="http://schemas.openxmlformats.org/officeDocument/2006/relationships/slide" Target="slides/slide47.xml"/><Relationship Id="rId54" Type="http://schemas.openxmlformats.org/officeDocument/2006/relationships/slide" Target="slides/slide48.xml"/><Relationship Id="rId55" Type="http://schemas.openxmlformats.org/officeDocument/2006/relationships/slide" Target="slides/slide49.xml"/><Relationship Id="rId56" Type="http://schemas.openxmlformats.org/officeDocument/2006/relationships/slide" Target="slides/slide50.xml"/><Relationship Id="rId57" Type="http://schemas.openxmlformats.org/officeDocument/2006/relationships/slide" Target="slides/slide51.xml"/><Relationship Id="rId58" Type="http://schemas.openxmlformats.org/officeDocument/2006/relationships/slide" Target="slides/slide52.xml"/><Relationship Id="rId59" Type="http://schemas.openxmlformats.org/officeDocument/2006/relationships/slide" Target="slides/slide53.xml"/><Relationship Id="rId60" Type="http://schemas.openxmlformats.org/officeDocument/2006/relationships/slide" Target="slides/slide54.xml"/><Relationship Id="rId61" Type="http://schemas.openxmlformats.org/officeDocument/2006/relationships/slide" Target="slides/slide55.xml"/><Relationship Id="rId62" Type="http://schemas.openxmlformats.org/officeDocument/2006/relationships/slide" Target="slides/slide56.xml"/><Relationship Id="rId63" Type="http://schemas.openxmlformats.org/officeDocument/2006/relationships/slide" Target="slides/slide57.xml"/><Relationship Id="rId64" Type="http://schemas.openxmlformats.org/officeDocument/2006/relationships/slide" Target="slides/slide58.xml"/><Relationship Id="rId65" Type="http://schemas.openxmlformats.org/officeDocument/2006/relationships/slide" Target="slides/slide59.xml"/><Relationship Id="rId66" Type="http://schemas.openxmlformats.org/officeDocument/2006/relationships/slide" Target="slides/slide60.xml"/><Relationship Id="rId67" Type="http://schemas.openxmlformats.org/officeDocument/2006/relationships/slide" Target="slides/slide61.xml"/><Relationship Id="rId68" Type="http://schemas.openxmlformats.org/officeDocument/2006/relationships/slide" Target="slides/slide62.xml"/><Relationship Id="rId69" Type="http://schemas.openxmlformats.org/officeDocument/2006/relationships/slide" Target="slides/slide63.xml"/><Relationship Id="rId70" Type="http://schemas.openxmlformats.org/officeDocument/2006/relationships/slide" Target="slides/slide64.xml"/><Relationship Id="rId71" Type="http://schemas.openxmlformats.org/officeDocument/2006/relationships/slide" Target="slides/slide65.xml"/><Relationship Id="rId72" Type="http://schemas.openxmlformats.org/officeDocument/2006/relationships/slide" Target="slides/slide66.xml"/><Relationship Id="rId73" Type="http://schemas.openxmlformats.org/officeDocument/2006/relationships/slide" Target="slides/slide67.xml"/><Relationship Id="rId74" Type="http://schemas.openxmlformats.org/officeDocument/2006/relationships/slide" Target="slides/slide68.xml"/><Relationship Id="rId75" Type="http://schemas.openxmlformats.org/officeDocument/2006/relationships/slide" Target="slides/slide69.xml"/><Relationship Id="rId76" Type="http://schemas.openxmlformats.org/officeDocument/2006/relationships/slide" Target="slides/slide70.xml"/><Relationship Id="rId77" Type="http://schemas.openxmlformats.org/officeDocument/2006/relationships/slide" Target="slides/slide71.xml"/><Relationship Id="rId78" Type="http://schemas.openxmlformats.org/officeDocument/2006/relationships/slide" Target="slides/slide72.xml"/><Relationship Id="rId79" Type="http://schemas.openxmlformats.org/officeDocument/2006/relationships/slide" Target="slides/slide73.xml"/><Relationship Id="rId80" Type="http://schemas.openxmlformats.org/officeDocument/2006/relationships/slide" Target="slides/slide74.xml"/><Relationship Id="rId81" Type="http://schemas.openxmlformats.org/officeDocument/2006/relationships/slide" Target="slides/slide75.xml"/><Relationship Id="rId82" Type="http://schemas.openxmlformats.org/officeDocument/2006/relationships/slide" Target="slides/slide76.xml"/><Relationship Id="rId83" Type="http://schemas.openxmlformats.org/officeDocument/2006/relationships/slide" Target="slides/slide77.xml"/><Relationship Id="rId84" Type="http://schemas.openxmlformats.org/officeDocument/2006/relationships/slide" Target="slides/slide78.xml"/><Relationship Id="rId85" Type="http://schemas.openxmlformats.org/officeDocument/2006/relationships/slide" Target="slides/slide79.xml"/><Relationship Id="rId86" Type="http://schemas.openxmlformats.org/officeDocument/2006/relationships/slide" Target="slides/slide80.xml"/><Relationship Id="rId87" Type="http://schemas.openxmlformats.org/officeDocument/2006/relationships/slide" Target="slides/slide81.xml"/><Relationship Id="rId88" Type="http://schemas.openxmlformats.org/officeDocument/2006/relationships/slide" Target="slides/slide82.xml"/><Relationship Id="rId89" Type="http://schemas.openxmlformats.org/officeDocument/2006/relationships/slide" Target="slides/slide83.xml"/><Relationship Id="rId90" Type="http://schemas.openxmlformats.org/officeDocument/2006/relationships/slide" Target="slides/slide84.xml"/><Relationship Id="rId91" Type="http://schemas.openxmlformats.org/officeDocument/2006/relationships/slide" Target="slides/slide85.xml"/><Relationship Id="rId92" Type="http://schemas.openxmlformats.org/officeDocument/2006/relationships/slide" Target="slides/slide86.xml"/><Relationship Id="rId93" Type="http://schemas.openxmlformats.org/officeDocument/2006/relationships/slide" Target="slides/slide87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.pn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.pn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.pn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.pn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.png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.png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.png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3.png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4.png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5.png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6.png"/></Relationships>
</file>

<file path=ppt/slides/_rels/slide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7.png"/></Relationships>
</file>

<file path=ppt/slides/_rels/slide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8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</file>

<file path=ppt/slides/_rels/slide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9.png"/></Relationships>
</file>

<file path=ppt/slides/_rels/slide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0.png"/></Relationships>
</file>

<file path=ppt/slides/_rels/slide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1.png"/></Relationships>
</file>

<file path=ppt/slides/_rels/slide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2.png"/></Relationships>
</file>

<file path=ppt/slides/_rels/slide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3.png"/></Relationships>
</file>

<file path=ppt/slides/_rels/slide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4.png"/></Relationships>
</file>

<file path=ppt/slides/_rels/slide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5.png"/></Relationships>
</file>

<file path=ppt/slides/_rels/slide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6.png"/></Relationships>
</file>

<file path=ppt/slides/_rels/slide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7.png"/></Relationships>
</file>

<file path=ppt/slides/_rels/slide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8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</file>

<file path=ppt/slides/_rels/slide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9.png"/></Relationships>
</file>

<file path=ppt/slides/_rels/slide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0.png"/></Relationships>
</file>

<file path=ppt/slides/_rels/slide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1.png"/></Relationships>
</file>

<file path=ppt/slides/_rels/slide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2.png"/></Relationships>
</file>

<file path=ppt/slides/_rels/slide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3.png"/></Relationships>
</file>

<file path=ppt/slides/_rels/slide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4.png"/></Relationships>
</file>

<file path=ppt/slides/_rels/slide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5.png"/></Relationships>
</file>

<file path=ppt/slides/_rels/slide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6.png"/></Relationships>
</file>

<file path=ppt/slides/_rels/slide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7.png"/></Relationships>
</file>

<file path=ppt/slides/_rels/slide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8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/Relationships>
</file>

<file path=ppt/slides/_rels/slide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9.png"/></Relationships>
</file>

<file path=ppt/slides/_rels/slide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0.png"/></Relationships>
</file>

<file path=ppt/slides/_rels/slide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1.png"/></Relationships>
</file>

<file path=ppt/slides/_rels/slide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2.png"/></Relationships>
</file>

<file path=ppt/slides/_rels/slide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3.png"/></Relationships>
</file>

<file path=ppt/slides/_rels/slide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4.png"/></Relationships>
</file>

<file path=ppt/slides/_rels/slide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5.png"/></Relationships>
</file>

<file path=ppt/slides/_rels/slide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6.png"/></Relationships>
</file>

<file path=ppt/slides/_rels/slide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7.png"/></Relationships>
</file>

<file path=ppt/slides/_rels/slide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8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</file>

<file path=ppt/slides/_rels/slide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9.png"/></Relationships>
</file>

<file path=ppt/slides/_rels/slide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0.png"/></Relationships>
</file>

<file path=ppt/slides/_rels/slide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1.png"/></Relationships>
</file>

<file path=ppt/slides/_rels/slide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2.png"/></Relationships>
</file>

<file path=ppt/slides/_rels/slide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3.png"/></Relationships>
</file>

<file path=ppt/slides/_rels/slide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4.png"/></Relationships>
</file>

<file path=ppt/slides/_rels/slide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5.png"/></Relationships>
</file>

<file path=ppt/slides/_rels/slide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6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EV Transition Figures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t>Automatically generated from reports/figures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Mi Qcew Bea Segment 4 Compare 2001 2034</a:t>
            </a:r>
          </a:p>
        </p:txBody>
      </p:sp>
      <p:pic>
        <p:nvPicPr>
          <p:cNvPr id="3" name="Picture 2" descr="mi_qcew_bea_segment_4_compare_2001_203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80160"/>
            <a:ext cx="8229600" cy="468341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6217920"/>
            <a:ext cx="82296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i="1"/>
            </a:pPr>
            <a:r>
              <a:t>Source: EV Transition Forecasts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Mi Qcew Bea Segment 5 Compare 2001 2034</a:t>
            </a:r>
          </a:p>
        </p:txBody>
      </p:sp>
      <p:pic>
        <p:nvPicPr>
          <p:cNvPr id="3" name="Picture 2" descr="mi_qcew_bea_segment_5_compare_2001_203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80160"/>
            <a:ext cx="8229600" cy="468341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6217920"/>
            <a:ext cx="82296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i="1"/>
            </a:pPr>
            <a:r>
              <a:t>Source: EV Transition Forecasts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Mi Qcew Bea Segment 6 Compare 2001 2034</a:t>
            </a:r>
          </a:p>
        </p:txBody>
      </p:sp>
      <p:pic>
        <p:nvPicPr>
          <p:cNvPr id="3" name="Picture 2" descr="mi_qcew_bea_segment_6_compare_2001_203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80160"/>
            <a:ext cx="8229600" cy="468229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6217920"/>
            <a:ext cx="82296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i="1"/>
            </a:pPr>
            <a:r>
              <a:t>Source: EV Transition Forecasts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Mi Qcew Bea Segment 7 Compare 2001 2034</a:t>
            </a:r>
          </a:p>
        </p:txBody>
      </p:sp>
      <p:pic>
        <p:nvPicPr>
          <p:cNvPr id="3" name="Picture 2" descr="mi_qcew_bea_segment_7_compare_2001_203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80160"/>
            <a:ext cx="8229600" cy="468454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6217920"/>
            <a:ext cx="82296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i="1"/>
            </a:pPr>
            <a:r>
              <a:t>Source: EV Transition Forecasts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Mi Qcew Bea Segment 8 Compare 2001 2034</a:t>
            </a:r>
          </a:p>
        </p:txBody>
      </p:sp>
      <p:pic>
        <p:nvPicPr>
          <p:cNvPr id="3" name="Picture 2" descr="mi_qcew_bea_segment_8_compare_2001_203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80160"/>
            <a:ext cx="8229600" cy="468454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6217920"/>
            <a:ext cx="82296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i="1"/>
            </a:pPr>
            <a:r>
              <a:t>Source: EV Transition Forecasts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Mi Qcew Bea Segment 9 Compare 2001 2034</a:t>
            </a:r>
          </a:p>
        </p:txBody>
      </p:sp>
      <p:pic>
        <p:nvPicPr>
          <p:cNvPr id="3" name="Picture 2" descr="mi_qcew_bea_segment_9_compare_2001_203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80160"/>
            <a:ext cx="8229600" cy="468341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6217920"/>
            <a:ext cx="82296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i="1"/>
            </a:pPr>
            <a:r>
              <a:t>Source: EV Transition Forecasts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Mi Qcew Bea Stage Downstream Compare 2001 2034</a:t>
            </a:r>
          </a:p>
        </p:txBody>
      </p:sp>
      <p:pic>
        <p:nvPicPr>
          <p:cNvPr id="3" name="Picture 2" descr="mi_qcew_bea_stage_downstream_compare_2001_203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80160"/>
            <a:ext cx="8229600" cy="408935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6217920"/>
            <a:ext cx="82296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i="1"/>
            </a:pPr>
            <a:r>
              <a:t>Source: EV Transition Forecasts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Mi Qcew Bea Stage Oem Compare 2001 2034</a:t>
            </a:r>
          </a:p>
        </p:txBody>
      </p:sp>
      <p:pic>
        <p:nvPicPr>
          <p:cNvPr id="3" name="Picture 2" descr="mi_qcew_bea_stage_oem_compare_2001_203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80160"/>
            <a:ext cx="8229600" cy="408935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6217920"/>
            <a:ext cx="82296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i="1"/>
            </a:pPr>
            <a:r>
              <a:t>Source: EV Transition Forecasts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Mi Qcew Bea Stage Upstream Compare 2001 2034</a:t>
            </a:r>
          </a:p>
        </p:txBody>
      </p:sp>
      <p:pic>
        <p:nvPicPr>
          <p:cNvPr id="3" name="Picture 2" descr="mi_qcew_bea_stage_upstream_compare_2001_203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80160"/>
            <a:ext cx="8229600" cy="408935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6217920"/>
            <a:ext cx="82296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i="1"/>
            </a:pPr>
            <a:r>
              <a:t>Source: EV Transition Forecasts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Mi Qcew Compare Segment 10 Lightcast Vs Bea 2001 2034</a:t>
            </a:r>
          </a:p>
        </p:txBody>
      </p:sp>
      <p:pic>
        <p:nvPicPr>
          <p:cNvPr id="3" name="Picture 2" descr="mi_qcew_compare_segment_10_lightcast_vs_bea_2001_203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80160"/>
            <a:ext cx="8229599" cy="467891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6217920"/>
            <a:ext cx="82296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i="1"/>
            </a:pPr>
            <a:r>
              <a:t>Source: EV Transition Forecasts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Mcda Detailed Education Mix</a:t>
            </a:r>
          </a:p>
        </p:txBody>
      </p:sp>
      <p:pic>
        <p:nvPicPr>
          <p:cNvPr id="3" name="Picture 2" descr="mcda_detailed_education_mi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80160"/>
            <a:ext cx="8229600" cy="401466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6217920"/>
            <a:ext cx="82296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i="1"/>
            </a:pPr>
            <a:r>
              <a:t>Source: EV Transition Forecasts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Mi Qcew Compare Segment 1 Lightcast Vs Bea 2001 2034</a:t>
            </a:r>
          </a:p>
        </p:txBody>
      </p:sp>
      <p:pic>
        <p:nvPicPr>
          <p:cNvPr id="3" name="Picture 2" descr="mi_qcew_compare_segment_1_lightcast_vs_bea_2001_203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80160"/>
            <a:ext cx="8229599" cy="467891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6217920"/>
            <a:ext cx="82296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i="1"/>
            </a:pPr>
            <a:r>
              <a:t>Source: EV Transition Forecasts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Mi Qcew Compare Segment 2 Lightcast Vs Bea 2001 2034</a:t>
            </a:r>
          </a:p>
        </p:txBody>
      </p:sp>
      <p:pic>
        <p:nvPicPr>
          <p:cNvPr id="3" name="Picture 2" descr="mi_qcew_compare_segment_2_lightcast_vs_bea_2001_203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80160"/>
            <a:ext cx="8229599" cy="467891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6217920"/>
            <a:ext cx="82296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i="1"/>
            </a:pPr>
            <a:r>
              <a:t>Source: EV Transition Forecasts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Mi Qcew Compare Segment 3 Lightcast Vs Bea 2001 2034</a:t>
            </a:r>
          </a:p>
        </p:txBody>
      </p:sp>
      <p:pic>
        <p:nvPicPr>
          <p:cNvPr id="3" name="Picture 2" descr="mi_qcew_compare_segment_3_lightcast_vs_bea_2001_203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80160"/>
            <a:ext cx="8229599" cy="467891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6217920"/>
            <a:ext cx="82296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i="1"/>
            </a:pPr>
            <a:r>
              <a:t>Source: EV Transition Forecasts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Mi Qcew Compare Segment 4 Lightcast Vs Bea 2001 2034</a:t>
            </a:r>
          </a:p>
        </p:txBody>
      </p:sp>
      <p:pic>
        <p:nvPicPr>
          <p:cNvPr id="3" name="Picture 2" descr="mi_qcew_compare_segment_4_lightcast_vs_bea_2001_203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80160"/>
            <a:ext cx="8229599" cy="467891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6217920"/>
            <a:ext cx="82296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i="1"/>
            </a:pPr>
            <a:r>
              <a:t>Source: EV Transition Forecasts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Mi Qcew Compare Segment 5 Lightcast Vs Bea 2001 2034</a:t>
            </a:r>
          </a:p>
        </p:txBody>
      </p:sp>
      <p:pic>
        <p:nvPicPr>
          <p:cNvPr id="3" name="Picture 2" descr="mi_qcew_compare_segment_5_lightcast_vs_bea_2001_203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80160"/>
            <a:ext cx="8229599" cy="467891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6217920"/>
            <a:ext cx="82296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i="1"/>
            </a:pPr>
            <a:r>
              <a:t>Source: EV Transition Forecasts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Mi Qcew Compare Segment 6 Lightcast Vs Bea 2001 2034</a:t>
            </a:r>
          </a:p>
        </p:txBody>
      </p:sp>
      <p:pic>
        <p:nvPicPr>
          <p:cNvPr id="3" name="Picture 2" descr="mi_qcew_compare_segment_6_lightcast_vs_bea_2001_203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80160"/>
            <a:ext cx="8229599" cy="467891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6217920"/>
            <a:ext cx="82296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i="1"/>
            </a:pPr>
            <a:r>
              <a:t>Source: EV Transition Forecasts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Mi Qcew Compare Segment 7 Lightcast Vs Bea 2001 2034</a:t>
            </a:r>
          </a:p>
        </p:txBody>
      </p:sp>
      <p:pic>
        <p:nvPicPr>
          <p:cNvPr id="3" name="Picture 2" descr="mi_qcew_compare_segment_7_lightcast_vs_bea_2001_203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80160"/>
            <a:ext cx="8229600" cy="468004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6217920"/>
            <a:ext cx="82296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i="1"/>
            </a:pPr>
            <a:r>
              <a:t>Source: EV Transition Forecasts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Mi Qcew Compare Segment 8 Lightcast Vs Bea 2001 2034</a:t>
            </a:r>
          </a:p>
        </p:txBody>
      </p:sp>
      <p:pic>
        <p:nvPicPr>
          <p:cNvPr id="3" name="Picture 2" descr="mi_qcew_compare_segment_8_lightcast_vs_bea_2001_203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80160"/>
            <a:ext cx="8229600" cy="468004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6217920"/>
            <a:ext cx="82296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i="1"/>
            </a:pPr>
            <a:r>
              <a:t>Source: EV Transition Forecasts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Mi Qcew Compare Segment 9 Lightcast Vs Bea 2001 2034</a:t>
            </a:r>
          </a:p>
        </p:txBody>
      </p:sp>
      <p:pic>
        <p:nvPicPr>
          <p:cNvPr id="3" name="Picture 2" descr="mi_qcew_compare_segment_9_lightcast_vs_bea_2001_203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80160"/>
            <a:ext cx="8229599" cy="467891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6217920"/>
            <a:ext cx="82296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i="1"/>
            </a:pPr>
            <a:r>
              <a:t>Source: EV Transition Forecasts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Mi Qcew Compare Stage Downstream Lightcast Vs Bea 2001 2034</a:t>
            </a:r>
          </a:p>
        </p:txBody>
      </p:sp>
      <p:pic>
        <p:nvPicPr>
          <p:cNvPr id="3" name="Picture 2" descr="mi_qcew_compare_stage_downstream_lightcast_vs_bea_2001_203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80160"/>
            <a:ext cx="8229600" cy="440559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6217920"/>
            <a:ext cx="82296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i="1"/>
            </a:pPr>
            <a:r>
              <a:t>Source: EV Transition Forecasts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Mcda Detailed Top Changes</a:t>
            </a:r>
          </a:p>
        </p:txBody>
      </p:sp>
      <p:pic>
        <p:nvPicPr>
          <p:cNvPr id="3" name="Picture 2" descr="mcda_detailed_top_chang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80160"/>
            <a:ext cx="8229600" cy="461313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6217920"/>
            <a:ext cx="82296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i="1"/>
            </a:pPr>
            <a:r>
              <a:t>Source: EV Transition Forecasts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Mi Qcew Compare Stage Oem Lightcast Vs Bea 2001 2034</a:t>
            </a:r>
          </a:p>
        </p:txBody>
      </p:sp>
      <p:pic>
        <p:nvPicPr>
          <p:cNvPr id="3" name="Picture 2" descr="mi_qcew_compare_stage_oem_lightcast_vs_bea_2001_203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80160"/>
            <a:ext cx="8229600" cy="440559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6217920"/>
            <a:ext cx="82296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i="1"/>
            </a:pPr>
            <a:r>
              <a:t>Source: EV Transition Forecasts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Mi Qcew Compare Stage Upstream Lightcast Vs Bea 2001 2034</a:t>
            </a:r>
          </a:p>
        </p:txBody>
      </p:sp>
      <p:pic>
        <p:nvPicPr>
          <p:cNvPr id="3" name="Picture 2" descr="mi_qcew_compare_stage_upstream_lightcast_vs_bea_2001_203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80160"/>
            <a:ext cx="8229600" cy="440559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6217920"/>
            <a:ext cx="82296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i="1"/>
            </a:pPr>
            <a:r>
              <a:t>Source: EV Transition Forecasts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Mi Qcew Coreauto Segment 10 Compare 2001 2034</a:t>
            </a:r>
          </a:p>
        </p:txBody>
      </p:sp>
      <p:pic>
        <p:nvPicPr>
          <p:cNvPr id="3" name="Picture 2" descr="mi_qcew_coreauto_segment_10_compare_2001_203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80160"/>
            <a:ext cx="8229600" cy="467667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6217920"/>
            <a:ext cx="82296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i="1"/>
            </a:pPr>
            <a:r>
              <a:t>Source: EV Transition Forecasts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Mi Qcew Coreauto Segment 1 Compare 2001 2034</a:t>
            </a:r>
          </a:p>
        </p:txBody>
      </p:sp>
      <p:pic>
        <p:nvPicPr>
          <p:cNvPr id="3" name="Picture 2" descr="mi_qcew_coreauto_segment_1_compare_2001_203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80160"/>
            <a:ext cx="8229600" cy="467667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6217920"/>
            <a:ext cx="82296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i="1"/>
            </a:pPr>
            <a:r>
              <a:t>Source: EV Transition Forecasts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Mi Qcew Coreauto Segment 2 Compare 2001 2034</a:t>
            </a:r>
          </a:p>
        </p:txBody>
      </p:sp>
      <p:pic>
        <p:nvPicPr>
          <p:cNvPr id="3" name="Picture 2" descr="mi_qcew_coreauto_segment_2_compare_2001_203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80160"/>
            <a:ext cx="8229600" cy="467667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6217920"/>
            <a:ext cx="82296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i="1"/>
            </a:pPr>
            <a:r>
              <a:t>Source: EV Transition Forecasts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Mi Qcew Coreauto Segment 3 Compare 2001 2034</a:t>
            </a:r>
          </a:p>
        </p:txBody>
      </p:sp>
      <p:pic>
        <p:nvPicPr>
          <p:cNvPr id="3" name="Picture 2" descr="mi_qcew_coreauto_segment_3_compare_2001_203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80160"/>
            <a:ext cx="8229600" cy="467667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6217920"/>
            <a:ext cx="82296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i="1"/>
            </a:pPr>
            <a:r>
              <a:t>Source: EV Transition Forecasts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Mi Qcew Coreauto Segment 4 Compare 2001 2034</a:t>
            </a:r>
          </a:p>
        </p:txBody>
      </p:sp>
      <p:pic>
        <p:nvPicPr>
          <p:cNvPr id="3" name="Picture 2" descr="mi_qcew_coreauto_segment_4_compare_2001_203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80160"/>
            <a:ext cx="8229600" cy="467667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6217920"/>
            <a:ext cx="82296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i="1"/>
            </a:pPr>
            <a:r>
              <a:t>Source: EV Transition Forecasts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Mi Qcew Coreauto Segment 5 Compare 2001 2034</a:t>
            </a:r>
          </a:p>
        </p:txBody>
      </p:sp>
      <p:pic>
        <p:nvPicPr>
          <p:cNvPr id="3" name="Picture 2" descr="mi_qcew_coreauto_segment_5_compare_2001_203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80160"/>
            <a:ext cx="8229600" cy="467555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6217920"/>
            <a:ext cx="82296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i="1"/>
            </a:pPr>
            <a:r>
              <a:t>Source: EV Transition Forecasts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Mi Qcew Coreauto Segment 6 Compare 2001 2034</a:t>
            </a:r>
          </a:p>
        </p:txBody>
      </p:sp>
      <p:pic>
        <p:nvPicPr>
          <p:cNvPr id="3" name="Picture 2" descr="mi_qcew_coreauto_segment_6_compare_2001_203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80160"/>
            <a:ext cx="8229600" cy="467555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6217920"/>
            <a:ext cx="82296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i="1"/>
            </a:pPr>
            <a:r>
              <a:t>Source: EV Transition Forecasts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Mi Qcew Coreauto Segment 7 Compare 2001 2034</a:t>
            </a:r>
          </a:p>
        </p:txBody>
      </p:sp>
      <p:pic>
        <p:nvPicPr>
          <p:cNvPr id="3" name="Picture 2" descr="mi_qcew_coreauto_segment_7_compare_2001_203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80160"/>
            <a:ext cx="8229600" cy="467779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6217920"/>
            <a:ext cx="82296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i="1"/>
            </a:pPr>
            <a:r>
              <a:t>Source: EV Transition Forecasts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Mcda Major Bottom Changes</a:t>
            </a:r>
          </a:p>
        </p:txBody>
      </p:sp>
      <p:pic>
        <p:nvPicPr>
          <p:cNvPr id="3" name="Picture 2" descr="mcda_major_bottom_chang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80160"/>
            <a:ext cx="8229599" cy="359201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6217920"/>
            <a:ext cx="82296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i="1"/>
            </a:pPr>
            <a:r>
              <a:t>Source: EV Transition Forecasts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Mi Qcew Coreauto Segment 8 Compare 2001 2034</a:t>
            </a:r>
          </a:p>
        </p:txBody>
      </p:sp>
      <p:pic>
        <p:nvPicPr>
          <p:cNvPr id="3" name="Picture 2" descr="mi_qcew_coreauto_segment_8_compare_2001_203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80160"/>
            <a:ext cx="8229600" cy="467779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6217920"/>
            <a:ext cx="82296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i="1"/>
            </a:pPr>
            <a:r>
              <a:t>Source: EV Transition Forecasts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Mi Qcew Coreauto Segment 9 Compare 2001 2034</a:t>
            </a:r>
          </a:p>
        </p:txBody>
      </p:sp>
      <p:pic>
        <p:nvPicPr>
          <p:cNvPr id="3" name="Picture 2" descr="mi_qcew_coreauto_segment_9_compare_2001_203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80160"/>
            <a:ext cx="8229600" cy="467667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6217920"/>
            <a:ext cx="82296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i="1"/>
            </a:pPr>
            <a:r>
              <a:t>Source: EV Transition Forecasts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Mi Qcew Coreauto Stage Downstream Compare 2001 2034</a:t>
            </a:r>
          </a:p>
        </p:txBody>
      </p:sp>
      <p:pic>
        <p:nvPicPr>
          <p:cNvPr id="3" name="Picture 2" descr="mi_qcew_coreauto_stage_downstream_compare_2001_203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80160"/>
            <a:ext cx="8229600" cy="408247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6217920"/>
            <a:ext cx="82296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i="1"/>
            </a:pPr>
            <a:r>
              <a:t>Source: EV Transition Forecasts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Mi Qcew Coreauto Stage Oem Compare 2001 2034</a:t>
            </a:r>
          </a:p>
        </p:txBody>
      </p:sp>
      <p:pic>
        <p:nvPicPr>
          <p:cNvPr id="3" name="Picture 2" descr="mi_qcew_coreauto_stage_oem_compare_2001_203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80160"/>
            <a:ext cx="8229600" cy="408247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6217920"/>
            <a:ext cx="82296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i="1"/>
            </a:pPr>
            <a:r>
              <a:t>Source: EV Transition Forecasts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Mi Qcew Coreauto Stage Upstream Compare 2001 2034</a:t>
            </a:r>
          </a:p>
        </p:txBody>
      </p:sp>
      <p:pic>
        <p:nvPicPr>
          <p:cNvPr id="3" name="Picture 2" descr="mi_qcew_coreauto_stage_upstream_compare_2001_203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80160"/>
            <a:ext cx="8229600" cy="408247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6217920"/>
            <a:ext cx="82296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i="1"/>
            </a:pPr>
            <a:r>
              <a:t>Source: EV Transition Forecasts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Mi Qcew Segment 10 Compare 2001 2034</a:t>
            </a:r>
          </a:p>
        </p:txBody>
      </p:sp>
      <p:pic>
        <p:nvPicPr>
          <p:cNvPr id="3" name="Picture 2" descr="mi_qcew_segment_10_compare_2001_203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80160"/>
            <a:ext cx="8229600" cy="467667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6217920"/>
            <a:ext cx="82296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i="1"/>
            </a:pPr>
            <a:r>
              <a:t>Source: EV Transition Forecasts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Mi Qcew Segment 1 Compare 2001 2034</a:t>
            </a:r>
          </a:p>
        </p:txBody>
      </p:sp>
      <p:pic>
        <p:nvPicPr>
          <p:cNvPr id="3" name="Picture 2" descr="mi_qcew_segment_1_compare_2001_203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80160"/>
            <a:ext cx="8229600" cy="467667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6217920"/>
            <a:ext cx="82296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i="1"/>
            </a:pPr>
            <a:r>
              <a:t>Source: EV Transition Forecasts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Mi Qcew Segment 2 Compare 2001 2034</a:t>
            </a:r>
          </a:p>
        </p:txBody>
      </p:sp>
      <p:pic>
        <p:nvPicPr>
          <p:cNvPr id="3" name="Picture 2" descr="mi_qcew_segment_2_compare_2001_203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80160"/>
            <a:ext cx="8229600" cy="467667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6217920"/>
            <a:ext cx="82296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i="1"/>
            </a:pPr>
            <a:r>
              <a:t>Source: EV Transition Forecasts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Mi Qcew Segment 3 Compare 2001 2034</a:t>
            </a:r>
          </a:p>
        </p:txBody>
      </p:sp>
      <p:pic>
        <p:nvPicPr>
          <p:cNvPr id="3" name="Picture 2" descr="mi_qcew_segment_3_compare_2001_203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80160"/>
            <a:ext cx="8229600" cy="467667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6217920"/>
            <a:ext cx="82296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i="1"/>
            </a:pPr>
            <a:r>
              <a:t>Source: EV Transition Forecasts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Mi Qcew Segment 4 Compare 2001 2034</a:t>
            </a:r>
          </a:p>
        </p:txBody>
      </p:sp>
      <p:pic>
        <p:nvPicPr>
          <p:cNvPr id="3" name="Picture 2" descr="mi_qcew_segment_4_compare_2001_203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80160"/>
            <a:ext cx="8229600" cy="467667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6217920"/>
            <a:ext cx="82296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i="1"/>
            </a:pPr>
            <a:r>
              <a:t>Source: EV Transition Forecasts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Mcda Major Top Changes</a:t>
            </a:r>
          </a:p>
        </p:txBody>
      </p:sp>
      <p:pic>
        <p:nvPicPr>
          <p:cNvPr id="3" name="Picture 2" descr="mcda_major_top_chang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80160"/>
            <a:ext cx="8229600" cy="387810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6217920"/>
            <a:ext cx="82296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i="1"/>
            </a:pPr>
            <a:r>
              <a:t>Source: EV Transition Forecasts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Mi Qcew Segment 5 Compare 2001 2034</a:t>
            </a:r>
          </a:p>
        </p:txBody>
      </p:sp>
      <p:pic>
        <p:nvPicPr>
          <p:cNvPr id="3" name="Picture 2" descr="mi_qcew_segment_5_compare_2001_203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80160"/>
            <a:ext cx="8229600" cy="467667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6217920"/>
            <a:ext cx="82296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i="1"/>
            </a:pPr>
            <a:r>
              <a:t>Source: EV Transition Forecasts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Mi Qcew Segment 6 Compare 2001 2034</a:t>
            </a:r>
          </a:p>
        </p:txBody>
      </p:sp>
      <p:pic>
        <p:nvPicPr>
          <p:cNvPr id="3" name="Picture 2" descr="mi_qcew_segment_6_compare_2001_203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80160"/>
            <a:ext cx="8229600" cy="467779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6217920"/>
            <a:ext cx="82296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i="1"/>
            </a:pPr>
            <a:r>
              <a:t>Source: EV Transition Forecasts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Mi Qcew Segment 7 Compare 2001 2034</a:t>
            </a:r>
          </a:p>
        </p:txBody>
      </p:sp>
      <p:pic>
        <p:nvPicPr>
          <p:cNvPr id="3" name="Picture 2" descr="mi_qcew_segment_7_compare_2001_203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80160"/>
            <a:ext cx="8229600" cy="467779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6217920"/>
            <a:ext cx="82296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i="1"/>
            </a:pPr>
            <a:r>
              <a:t>Source: EV Transition Forecasts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Mi Qcew Segment 8 Compare 2001 2034</a:t>
            </a:r>
          </a:p>
        </p:txBody>
      </p:sp>
      <p:pic>
        <p:nvPicPr>
          <p:cNvPr id="3" name="Picture 2" descr="mi_qcew_segment_8_compare_2001_203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80160"/>
            <a:ext cx="8229600" cy="467779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6217920"/>
            <a:ext cx="82296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i="1"/>
            </a:pPr>
            <a:r>
              <a:t>Source: EV Transition Forecasts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Mi Qcew Segment 9 Compare 2001 2034</a:t>
            </a:r>
          </a:p>
        </p:txBody>
      </p:sp>
      <p:pic>
        <p:nvPicPr>
          <p:cNvPr id="3" name="Picture 2" descr="mi_qcew_segment_9_compare_2001_203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80160"/>
            <a:ext cx="8229600" cy="467667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6217920"/>
            <a:ext cx="82296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i="1"/>
            </a:pPr>
            <a:r>
              <a:t>Source: EV Transition Forecasts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Mi Qcew Segment Employment Trends</a:t>
            </a:r>
          </a:p>
        </p:txBody>
      </p:sp>
      <p:pic>
        <p:nvPicPr>
          <p:cNvPr id="3" name="Picture 2" descr="mi_qcew_segment_employment_trend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80160"/>
            <a:ext cx="8229600" cy="465582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6217920"/>
            <a:ext cx="82296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i="1"/>
            </a:pPr>
            <a:r>
              <a:t>Source: EV Transition Forecasts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Mi Qcew Segments 2001 2034 With Forecast</a:t>
            </a:r>
          </a:p>
        </p:txBody>
      </p:sp>
      <p:pic>
        <p:nvPicPr>
          <p:cNvPr id="3" name="Picture 2" descr="mi_qcew_segments_2001_2034_with_forecas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80160"/>
            <a:ext cx="8229600" cy="465582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6217920"/>
            <a:ext cx="82296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i="1"/>
            </a:pPr>
            <a:r>
              <a:t>Source: EV Transition Forecasts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Mi Qcew Stage Downstream Compare 2001 2034</a:t>
            </a:r>
          </a:p>
        </p:txBody>
      </p:sp>
      <p:pic>
        <p:nvPicPr>
          <p:cNvPr id="3" name="Picture 2" descr="mi_qcew_stage_downstream_compare_2001_203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80160"/>
            <a:ext cx="8229600" cy="408247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6217920"/>
            <a:ext cx="82296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i="1"/>
            </a:pPr>
            <a:r>
              <a:t>Source: EV Transition Forecasts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Mi Qcew Stage Employment Trends</a:t>
            </a:r>
          </a:p>
        </p:txBody>
      </p:sp>
      <p:pic>
        <p:nvPicPr>
          <p:cNvPr id="3" name="Picture 2" descr="mi_qcew_stage_employment_trend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80160"/>
            <a:ext cx="8229600" cy="40042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6217920"/>
            <a:ext cx="82296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i="1"/>
            </a:pPr>
            <a:r>
              <a:t>Source: EV Transition Forecasts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Mi Qcew Stage Oem Compare 2001 2034</a:t>
            </a:r>
          </a:p>
        </p:txBody>
      </p:sp>
      <p:pic>
        <p:nvPicPr>
          <p:cNvPr id="3" name="Picture 2" descr="mi_qcew_stage_oem_compare_2001_203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80160"/>
            <a:ext cx="8229600" cy="408247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6217920"/>
            <a:ext cx="82296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i="1"/>
            </a:pPr>
            <a:r>
              <a:t>Source: EV Transition Forecasts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Mi Qcew Bea Segment 10 Compare 2001 2034</a:t>
            </a:r>
          </a:p>
        </p:txBody>
      </p:sp>
      <p:pic>
        <p:nvPicPr>
          <p:cNvPr id="3" name="Picture 2" descr="mi_qcew_bea_segment_10_compare_2001_203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80160"/>
            <a:ext cx="8229600" cy="468341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6217920"/>
            <a:ext cx="82296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i="1"/>
            </a:pPr>
            <a:r>
              <a:t>Source: EV Transition Forecasts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Mi Qcew Stage Upstream Compare 2001 2034</a:t>
            </a:r>
          </a:p>
        </p:txBody>
      </p:sp>
      <p:pic>
        <p:nvPicPr>
          <p:cNvPr id="3" name="Picture 2" descr="mi_qcew_stage_upstream_compare_2001_203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80160"/>
            <a:ext cx="8229600" cy="408247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6217920"/>
            <a:ext cx="82296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i="1"/>
            </a:pPr>
            <a:r>
              <a:t>Source: EV Transition Forecasts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Mi Qcew Stages 2001 2034 With Forecast</a:t>
            </a:r>
          </a:p>
        </p:txBody>
      </p:sp>
      <p:pic>
        <p:nvPicPr>
          <p:cNvPr id="3" name="Picture 2" descr="mi_qcew_stages_2001_2034_with_forecas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80160"/>
            <a:ext cx="8229600" cy="402840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6217920"/>
            <a:ext cx="82296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i="1"/>
            </a:pPr>
            <a:r>
              <a:t>Source: EV Transition Forecasts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Moodys Mi Segment Employment 1970 2055</a:t>
            </a:r>
          </a:p>
        </p:txBody>
      </p:sp>
      <p:pic>
        <p:nvPicPr>
          <p:cNvPr id="3" name="Picture 2" descr="moodys_mi_segment_employment_1970_205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80160"/>
            <a:ext cx="8229600" cy="466155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6217920"/>
            <a:ext cx="82296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i="1"/>
            </a:pPr>
            <a:r>
              <a:t>Source: EV Transition Forecasts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Moodys Mi Segment Employment 1990 2030</a:t>
            </a:r>
          </a:p>
        </p:txBody>
      </p:sp>
      <p:pic>
        <p:nvPicPr>
          <p:cNvPr id="3" name="Picture 2" descr="moodys_mi_segment_employment_1990_203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80160"/>
            <a:ext cx="8229600" cy="466155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6217920"/>
            <a:ext cx="82296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i="1"/>
            </a:pPr>
            <a:r>
              <a:t>Source: EV Transition Forecasts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Moodys Mi Segment Gdp 1970 2055</a:t>
            </a:r>
          </a:p>
        </p:txBody>
      </p:sp>
      <p:pic>
        <p:nvPicPr>
          <p:cNvPr id="3" name="Picture 2" descr="moodys_mi_segment_gdp_1970_205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80160"/>
            <a:ext cx="8229600" cy="466269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6217920"/>
            <a:ext cx="82296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i="1"/>
            </a:pPr>
            <a:r>
              <a:t>Source: EV Transition Forecasts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Moodys Mi Segment Gdp 1990 2030</a:t>
            </a:r>
          </a:p>
        </p:txBody>
      </p:sp>
      <p:pic>
        <p:nvPicPr>
          <p:cNvPr id="3" name="Picture 2" descr="moodys_mi_segment_gdp_1990_203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80160"/>
            <a:ext cx="8229600" cy="466269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6217920"/>
            <a:ext cx="82296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i="1"/>
            </a:pPr>
            <a:r>
              <a:t>Source: EV Transition Forecasts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Moodys Mi Stage Employment 1970 2055</a:t>
            </a:r>
          </a:p>
        </p:txBody>
      </p:sp>
      <p:pic>
        <p:nvPicPr>
          <p:cNvPr id="3" name="Picture 2" descr="moodys_mi_stage_employment_1970_205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80160"/>
            <a:ext cx="8229600" cy="401225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6217920"/>
            <a:ext cx="82296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i="1"/>
            </a:pPr>
            <a:r>
              <a:t>Source: EV Transition Forecasts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Moodys Mi Stage Employment 1990 2030</a:t>
            </a:r>
          </a:p>
        </p:txBody>
      </p:sp>
      <p:pic>
        <p:nvPicPr>
          <p:cNvPr id="3" name="Picture 2" descr="moodys_mi_stage_employment_1990_203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80160"/>
            <a:ext cx="8229600" cy="401225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6217920"/>
            <a:ext cx="82296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i="1"/>
            </a:pPr>
            <a:r>
              <a:t>Source: EV Transition Forecasts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Moodys Mi Stage Gdp 1970 2055</a:t>
            </a:r>
          </a:p>
        </p:txBody>
      </p:sp>
      <p:pic>
        <p:nvPicPr>
          <p:cNvPr id="3" name="Picture 2" descr="moodys_mi_stage_gdp_1970_205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80160"/>
            <a:ext cx="8229600" cy="401340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6217920"/>
            <a:ext cx="82296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i="1"/>
            </a:pPr>
            <a:r>
              <a:t>Source: EV Transition Forecasts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Moodys Mi Stage Gdp 1990 2030</a:t>
            </a:r>
          </a:p>
        </p:txBody>
      </p:sp>
      <p:pic>
        <p:nvPicPr>
          <p:cNvPr id="3" name="Picture 2" descr="moodys_mi_stage_gdp_1990_203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80160"/>
            <a:ext cx="8229600" cy="401225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6217920"/>
            <a:ext cx="82296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i="1"/>
            </a:pPr>
            <a:r>
              <a:t>Source: EV Transition Forecasts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Mi Qcew Bea Segment 1 Compare 2001 2034</a:t>
            </a:r>
          </a:p>
        </p:txBody>
      </p:sp>
      <p:pic>
        <p:nvPicPr>
          <p:cNvPr id="3" name="Picture 2" descr="mi_qcew_bea_segment_1_compare_2001_203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80160"/>
            <a:ext cx="8229600" cy="468341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6217920"/>
            <a:ext cx="82296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i="1"/>
            </a:pPr>
            <a:r>
              <a:t>Source: EV Transition Forecasts</a:t>
            </a: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Moodys Us Segment Employment 1970 2055</a:t>
            </a:r>
          </a:p>
        </p:txBody>
      </p:sp>
      <p:pic>
        <p:nvPicPr>
          <p:cNvPr id="3" name="Picture 2" descr="moodys_us_segment_employment_1970_205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80160"/>
            <a:ext cx="8229600" cy="466269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6217920"/>
            <a:ext cx="82296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i="1"/>
            </a:pPr>
            <a:r>
              <a:t>Source: EV Transition Forecasts</a:t>
            </a: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Moodys Us Segment Employment 1990 2030</a:t>
            </a:r>
          </a:p>
        </p:txBody>
      </p:sp>
      <p:pic>
        <p:nvPicPr>
          <p:cNvPr id="3" name="Picture 2" descr="moodys_us_segment_employment_1990_203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80160"/>
            <a:ext cx="8229600" cy="466269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6217920"/>
            <a:ext cx="82296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i="1"/>
            </a:pPr>
            <a:r>
              <a:t>Source: EV Transition Forecasts</a:t>
            </a: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Moodys Us Segment Gdp 1970 2055</a:t>
            </a:r>
          </a:p>
        </p:txBody>
      </p:sp>
      <p:pic>
        <p:nvPicPr>
          <p:cNvPr id="3" name="Picture 2" descr="moodys_us_segment_gdp_1970_205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80160"/>
            <a:ext cx="8229600" cy="466155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6217920"/>
            <a:ext cx="82296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i="1"/>
            </a:pPr>
            <a:r>
              <a:t>Source: EV Transition Forecasts</a:t>
            </a: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Moodys Us Segment Gdp 1990 2030</a:t>
            </a:r>
          </a:p>
        </p:txBody>
      </p:sp>
      <p:pic>
        <p:nvPicPr>
          <p:cNvPr id="3" name="Picture 2" descr="moodys_us_segment_gdp_1990_203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80160"/>
            <a:ext cx="8229600" cy="466040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6217920"/>
            <a:ext cx="82296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i="1"/>
            </a:pPr>
            <a:r>
              <a:t>Source: EV Transition Forecasts</a:t>
            </a: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Moodys Us Stage Employment 1970 2055</a:t>
            </a:r>
          </a:p>
        </p:txBody>
      </p:sp>
      <p:pic>
        <p:nvPicPr>
          <p:cNvPr id="3" name="Picture 2" descr="moodys_us_stage_employment_1970_205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80160"/>
            <a:ext cx="8229600" cy="401225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6217920"/>
            <a:ext cx="82296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i="1"/>
            </a:pPr>
            <a:r>
              <a:t>Source: EV Transition Forecasts</a:t>
            </a: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Moodys Us Stage Employment 1990 2030</a:t>
            </a:r>
          </a:p>
        </p:txBody>
      </p:sp>
      <p:pic>
        <p:nvPicPr>
          <p:cNvPr id="3" name="Picture 2" descr="moodys_us_stage_employment_1990_203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80160"/>
            <a:ext cx="8229600" cy="401225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6217920"/>
            <a:ext cx="82296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i="1"/>
            </a:pPr>
            <a:r>
              <a:t>Source: EV Transition Forecasts</a:t>
            </a: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Moodys Us Stage Gdp 1970 2055</a:t>
            </a:r>
          </a:p>
        </p:txBody>
      </p:sp>
      <p:pic>
        <p:nvPicPr>
          <p:cNvPr id="3" name="Picture 2" descr="moodys_us_stage_gdp_1970_205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80160"/>
            <a:ext cx="8229600" cy="401110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6217920"/>
            <a:ext cx="82296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i="1"/>
            </a:pPr>
            <a:r>
              <a:t>Source: EV Transition Forecasts</a:t>
            </a: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Moodys Us Stage Gdp 1990 2030</a:t>
            </a:r>
          </a:p>
        </p:txBody>
      </p:sp>
      <p:pic>
        <p:nvPicPr>
          <p:cNvPr id="3" name="Picture 2" descr="moodys_us_stage_gdp_1990_203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80160"/>
            <a:ext cx="8229600" cy="401110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6217920"/>
            <a:ext cx="82296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i="1"/>
            </a:pPr>
            <a:r>
              <a:t>Source: EV Transition Forecasts</a:t>
            </a: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Occupation Methodology Comparison 2030</a:t>
            </a:r>
          </a:p>
        </p:txBody>
      </p:sp>
      <p:pic>
        <p:nvPicPr>
          <p:cNvPr id="3" name="Picture 2" descr="occupation_methodology_comparison_203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80160"/>
            <a:ext cx="8229600" cy="441128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6217920"/>
            <a:ext cx="82296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i="1"/>
            </a:pPr>
            <a:r>
              <a:t>Source: EV Transition Forecasts</a:t>
            </a: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Occupation Segment Employment 2030</a:t>
            </a:r>
          </a:p>
        </p:txBody>
      </p:sp>
      <p:pic>
        <p:nvPicPr>
          <p:cNvPr id="3" name="Picture 2" descr="occupation_segment_employment_203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4494" y="1280160"/>
            <a:ext cx="135011" cy="50292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6217920"/>
            <a:ext cx="82296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i="1"/>
            </a:pPr>
            <a:r>
              <a:t>Source: EV Transition Forecasts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Mi Qcew Bea Segment 2 Compare 2001 2034</a:t>
            </a:r>
          </a:p>
        </p:txBody>
      </p:sp>
      <p:pic>
        <p:nvPicPr>
          <p:cNvPr id="3" name="Picture 2" descr="mi_qcew_bea_segment_2_compare_2001_203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80160"/>
            <a:ext cx="8229600" cy="468341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6217920"/>
            <a:ext cx="82296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i="1"/>
            </a:pPr>
            <a:r>
              <a:t>Source: EV Transition Forecasts</a:t>
            </a: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Occupation Top15 2030</a:t>
            </a:r>
          </a:p>
        </p:txBody>
      </p:sp>
      <p:pic>
        <p:nvPicPr>
          <p:cNvPr id="3" name="Picture 2" descr="occupation_top15_203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335" y="1280160"/>
            <a:ext cx="7553329" cy="50292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6217920"/>
            <a:ext cx="82296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i="1"/>
            </a:pPr>
            <a:r>
              <a:t>Source: EV Transition Forecasts</a:t>
            </a: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Occupation Top5 Timeseries 2024 2034</a:t>
            </a:r>
          </a:p>
        </p:txBody>
      </p:sp>
      <p:pic>
        <p:nvPicPr>
          <p:cNvPr id="3" name="Picture 2" descr="occupation_top5_timeseries_2024_203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0572" y="1280160"/>
            <a:ext cx="6242856" cy="50292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6217920"/>
            <a:ext cx="82296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i="1"/>
            </a:pPr>
            <a:r>
              <a:t>Source: EV Transition Forecasts</a:t>
            </a: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Segment Employment Pct Change 2024 2030</a:t>
            </a:r>
          </a:p>
        </p:txBody>
      </p:sp>
      <p:pic>
        <p:nvPicPr>
          <p:cNvPr id="3" name="Picture 2" descr="segment_employment_pct_change_2024_203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3227" y="1280160"/>
            <a:ext cx="6057546" cy="50292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6217920"/>
            <a:ext cx="82296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i="1"/>
            </a:pPr>
            <a:r>
              <a:t>Source: EV Transition Forecasts</a:t>
            </a: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Segment Gdpgpo Pct Change 2024 2030</a:t>
            </a:r>
          </a:p>
        </p:txBody>
      </p:sp>
      <p:pic>
        <p:nvPicPr>
          <p:cNvPr id="3" name="Picture 2" descr="segment_gdpgpo_pct_change_2024_203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3227" y="1280160"/>
            <a:ext cx="6057546" cy="50292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6217920"/>
            <a:ext cx="82296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i="1"/>
            </a:pPr>
            <a:r>
              <a:t>Source: EV Transition Forecasts</a:t>
            </a: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Segment Wages Pct Change 2024 2030</a:t>
            </a:r>
          </a:p>
        </p:txBody>
      </p:sp>
      <p:pic>
        <p:nvPicPr>
          <p:cNvPr id="3" name="Picture 2" descr="segment_wages_pct_change_2024_203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3227" y="1280160"/>
            <a:ext cx="6057546" cy="50292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6217920"/>
            <a:ext cx="82296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i="1"/>
            </a:pPr>
            <a:r>
              <a:t>Source: EV Transition Forecasts</a:t>
            </a: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Stage Employment Pct Change 2024 2030</a:t>
            </a:r>
          </a:p>
        </p:txBody>
      </p:sp>
      <p:pic>
        <p:nvPicPr>
          <p:cNvPr id="3" name="Picture 2" descr="stage_employment_pct_change_2024_203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80160"/>
            <a:ext cx="8229600" cy="48355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6217920"/>
            <a:ext cx="82296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i="1"/>
            </a:pPr>
            <a:r>
              <a:t>Source: EV Transition Forecasts</a:t>
            </a: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Stage Gdpgpo Pct Change 2024 2030</a:t>
            </a:r>
          </a:p>
        </p:txBody>
      </p:sp>
      <p:pic>
        <p:nvPicPr>
          <p:cNvPr id="3" name="Picture 2" descr="stage_gdpgpo_pct_change_2024_203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80160"/>
            <a:ext cx="8229600" cy="48355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6217920"/>
            <a:ext cx="82296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i="1"/>
            </a:pPr>
            <a:r>
              <a:t>Source: EV Transition Forecasts</a:t>
            </a: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Stage Wages Pct Change 2024 2030</a:t>
            </a:r>
          </a:p>
        </p:txBody>
      </p:sp>
      <p:pic>
        <p:nvPicPr>
          <p:cNvPr id="3" name="Picture 2" descr="stage_wages_pct_change_2024_203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80160"/>
            <a:ext cx="8229600" cy="48355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6217920"/>
            <a:ext cx="82296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i="1"/>
            </a:pPr>
            <a:r>
              <a:t>Source: EV Transition Forecasts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Mi Qcew Bea Segment 3 Compare 2001 2034</a:t>
            </a:r>
          </a:p>
        </p:txBody>
      </p:sp>
      <p:pic>
        <p:nvPicPr>
          <p:cNvPr id="3" name="Picture 2" descr="mi_qcew_bea_segment_3_compare_2001_203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80160"/>
            <a:ext cx="8229600" cy="468341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6217920"/>
            <a:ext cx="82296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i="1"/>
            </a:pPr>
            <a:r>
              <a:t>Source: EV Transition Forecasts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